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T Sans Narrow"/>
      <p:regular r:id="rId18"/>
      <p:bold r:id="rId19"/>
    </p:embeddedFont>
    <p:embeddedFont>
      <p:font typeface="Montserrat"/>
      <p:regular r:id="rId20"/>
      <p:bold r:id="rId21"/>
      <p:italic r:id="rId22"/>
      <p:boldItalic r:id="rId23"/>
    </p:embeddedFont>
    <p:embeddedFont>
      <p:font typeface="Average"/>
      <p:regular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Average-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TSansNarrow-bold.fntdata"/><Relationship Id="rId18" Type="http://schemas.openxmlformats.org/officeDocument/2006/relationships/font" Target="fonts/PTSansNarrow-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4f0969fea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a4f0969fea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4f0969fea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a4f0969fea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500bebc42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500bebc42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 Id="rId6" Type="http://schemas.openxmlformats.org/officeDocument/2006/relationships/slide" Target="/ppt/slides/slide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62" name="Shape 62"/>
        <p:cNvGrpSpPr/>
        <p:nvPr/>
      </p:nvGrpSpPr>
      <p:grpSpPr>
        <a:xfrm>
          <a:off x="0" y="0"/>
          <a:ext cx="0" cy="0"/>
          <a:chOff x="0" y="0"/>
          <a:chExt cx="0" cy="0"/>
        </a:xfrm>
      </p:grpSpPr>
      <p:grpSp>
        <p:nvGrpSpPr>
          <p:cNvPr id="63" name="Google Shape;63;p13"/>
          <p:cNvGrpSpPr/>
          <p:nvPr/>
        </p:nvGrpSpPr>
        <p:grpSpPr>
          <a:xfrm>
            <a:off x="4406400" y="0"/>
            <a:ext cx="4737600" cy="5143065"/>
            <a:chOff x="4406400" y="0"/>
            <a:chExt cx="4737600" cy="5143065"/>
          </a:xfrm>
        </p:grpSpPr>
        <p:sp>
          <p:nvSpPr>
            <p:cNvPr id="64" name="Google Shape;64;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3" name="Google Shape;83;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84" name="Shape 84"/>
        <p:cNvGrpSpPr/>
        <p:nvPr/>
      </p:nvGrpSpPr>
      <p:grpSpPr>
        <a:xfrm>
          <a:off x="0" y="0"/>
          <a:ext cx="0" cy="0"/>
          <a:chOff x="0" y="0"/>
          <a:chExt cx="0" cy="0"/>
        </a:xfrm>
      </p:grpSpPr>
      <p:pic>
        <p:nvPicPr>
          <p:cNvPr descr="offset_comp_343059.jpg" id="85" name="Google Shape;85;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86" name="Google Shape;86;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7" name="Google Shape;87;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2"/>
              </a:buClr>
              <a:buSzPts val="1800"/>
              <a:buChar char="●"/>
              <a:defRPr>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0"/>
              </a:spcBef>
              <a:spcAft>
                <a:spcPts val="0"/>
              </a:spcAft>
              <a:buClr>
                <a:schemeClr val="dk2"/>
              </a:buClr>
              <a:buSzPts val="1400"/>
              <a:buChar char="■"/>
              <a:defRPr>
                <a:solidFill>
                  <a:schemeClr val="dk2"/>
                </a:solidFill>
              </a:defRPr>
            </a:lvl3pPr>
            <a:lvl4pPr indent="-317500" lvl="3" marL="1828800">
              <a:spcBef>
                <a:spcPts val="0"/>
              </a:spcBef>
              <a:spcAft>
                <a:spcPts val="0"/>
              </a:spcAft>
              <a:buClr>
                <a:schemeClr val="dk2"/>
              </a:buClr>
              <a:buSzPts val="1400"/>
              <a:buChar char="●"/>
              <a:defRPr>
                <a:solidFill>
                  <a:schemeClr val="dk2"/>
                </a:solidFill>
              </a:defRPr>
            </a:lvl4pPr>
            <a:lvl5pPr indent="-317500" lvl="4" marL="2286000">
              <a:spcBef>
                <a:spcPts val="0"/>
              </a:spcBef>
              <a:spcAft>
                <a:spcPts val="0"/>
              </a:spcAft>
              <a:buClr>
                <a:schemeClr val="dk2"/>
              </a:buClr>
              <a:buSzPts val="1400"/>
              <a:buChar char="○"/>
              <a:defRPr>
                <a:solidFill>
                  <a:schemeClr val="dk2"/>
                </a:solidFill>
              </a:defRPr>
            </a:lvl5pPr>
            <a:lvl6pPr indent="-317500" lvl="5" marL="2743200">
              <a:spcBef>
                <a:spcPts val="0"/>
              </a:spcBef>
              <a:spcAft>
                <a:spcPts val="0"/>
              </a:spcAft>
              <a:buClr>
                <a:schemeClr val="dk2"/>
              </a:buClr>
              <a:buSzPts val="1400"/>
              <a:buChar char="■"/>
              <a:defRPr>
                <a:solidFill>
                  <a:schemeClr val="dk2"/>
                </a:solidFill>
              </a:defRPr>
            </a:lvl6pPr>
            <a:lvl7pPr indent="-317500" lvl="6" marL="3200400">
              <a:spcBef>
                <a:spcPts val="0"/>
              </a:spcBef>
              <a:spcAft>
                <a:spcPts val="0"/>
              </a:spcAft>
              <a:buClr>
                <a:schemeClr val="dk2"/>
              </a:buClr>
              <a:buSzPts val="1400"/>
              <a:buChar char="●"/>
              <a:defRPr>
                <a:solidFill>
                  <a:schemeClr val="dk2"/>
                </a:solidFill>
              </a:defRPr>
            </a:lvl7pPr>
            <a:lvl8pPr indent="-317500" lvl="7" marL="3657600">
              <a:spcBef>
                <a:spcPts val="0"/>
              </a:spcBef>
              <a:spcAft>
                <a:spcPts val="0"/>
              </a:spcAft>
              <a:buClr>
                <a:schemeClr val="dk2"/>
              </a:buClr>
              <a:buSzPts val="1400"/>
              <a:buChar char="○"/>
              <a:defRPr>
                <a:solidFill>
                  <a:schemeClr val="dk2"/>
                </a:solidFill>
              </a:defRPr>
            </a:lvl8pPr>
            <a:lvl9pPr indent="-317500" lvl="8" marL="4114800">
              <a:spcBef>
                <a:spcPts val="0"/>
              </a:spcBef>
              <a:spcAft>
                <a:spcPts val="0"/>
              </a:spcAft>
              <a:buClr>
                <a:schemeClr val="dk2"/>
              </a:buClr>
              <a:buSzPts val="1400"/>
              <a:buChar char="■"/>
              <a:defRPr>
                <a:solidFill>
                  <a:schemeClr val="dk2"/>
                </a:solidFill>
              </a:defRPr>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9" name="Google Shape;89;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4"/>
          <p:cNvGrpSpPr/>
          <p:nvPr/>
        </p:nvGrpSpPr>
        <p:grpSpPr>
          <a:xfrm>
            <a:off x="0" y="381001"/>
            <a:ext cx="1037850" cy="1016287"/>
            <a:chOff x="0" y="381001"/>
            <a:chExt cx="1037850" cy="1016287"/>
          </a:xfrm>
        </p:grpSpPr>
        <p:sp>
          <p:nvSpPr>
            <p:cNvPr id="94" name="Google Shape;94;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96" name="Shape 96"/>
        <p:cNvGrpSpPr/>
        <p:nvPr/>
      </p:nvGrpSpPr>
      <p:grpSpPr>
        <a:xfrm>
          <a:off x="0" y="0"/>
          <a:ext cx="0" cy="0"/>
          <a:chOff x="0" y="0"/>
          <a:chExt cx="0" cy="0"/>
        </a:xfrm>
      </p:grpSpPr>
      <p:sp>
        <p:nvSpPr>
          <p:cNvPr id="97" name="Google Shape;97;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8" name="Google Shape;98;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100" name="Google Shape;100;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5"/>
          <p:cNvGrpSpPr/>
          <p:nvPr/>
        </p:nvGrpSpPr>
        <p:grpSpPr>
          <a:xfrm>
            <a:off x="0" y="381001"/>
            <a:ext cx="1037850" cy="1016287"/>
            <a:chOff x="0" y="381001"/>
            <a:chExt cx="1037850" cy="1016287"/>
          </a:xfrm>
        </p:grpSpPr>
        <p:sp>
          <p:nvSpPr>
            <p:cNvPr id="105" name="Google Shape;105;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08" name="Google Shape;10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09" name="Shape 109"/>
        <p:cNvGrpSpPr/>
        <p:nvPr/>
      </p:nvGrpSpPr>
      <p:grpSpPr>
        <a:xfrm>
          <a:off x="0" y="0"/>
          <a:ext cx="0" cy="0"/>
          <a:chOff x="0" y="0"/>
          <a:chExt cx="0" cy="0"/>
        </a:xfrm>
      </p:grpSpPr>
      <p:sp>
        <p:nvSpPr>
          <p:cNvPr id="110" name="Google Shape;110;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1" name="Google Shape;111;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6"/>
          <p:cNvGrpSpPr/>
          <p:nvPr/>
        </p:nvGrpSpPr>
        <p:grpSpPr>
          <a:xfrm>
            <a:off x="0" y="381001"/>
            <a:ext cx="1037850" cy="1016287"/>
            <a:chOff x="0" y="381001"/>
            <a:chExt cx="1037850" cy="1016287"/>
          </a:xfrm>
        </p:grpSpPr>
        <p:sp>
          <p:nvSpPr>
            <p:cNvPr id="117" name="Google Shape;117;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20" name="Google Shape;12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1" name="Google Shape;121;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slide" Target="/ppt/slides/slide4.xml"/><Relationship Id="rId4" Type="http://schemas.openxmlformats.org/officeDocument/2006/relationships/slide" Target="/ppt/slides/slide9.xml"/><Relationship Id="rId5" Type="http://schemas.openxmlformats.org/officeDocument/2006/relationships/slide" Target="/ppt/slides/slide10.xml"/><Relationship Id="rId6" Type="http://schemas.openxmlformats.org/officeDocument/2006/relationships/slide" Target="/ppt/slides/slide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drive.google.com/file/d/1AzZKNyxOGHBs7EHc69ug141y4Gu5pl_c/view" TargetMode="Externa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17"/>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Exploiting </a:t>
            </a:r>
            <a:r>
              <a:rPr lang="en-GB" sz="5100"/>
              <a:t>WordPress Risks</a:t>
            </a:r>
            <a:endParaRPr sz="5100"/>
          </a:p>
        </p:txBody>
      </p:sp>
      <p:sp>
        <p:nvSpPr>
          <p:cNvPr id="127" name="Google Shape;127;p17"/>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n-GB" sz="6000"/>
              <a:t>Timothy Hogan, Diana Kimondo, Kaps Kapende, Chuksie Ihezue, and Brian Briggman</a:t>
            </a:r>
            <a:endParaRPr sz="6000"/>
          </a:p>
          <a:p>
            <a:pPr indent="0" lvl="0" marL="0" rtl="0" algn="ctr">
              <a:lnSpc>
                <a:spcPct val="115000"/>
              </a:lnSpc>
              <a:spcBef>
                <a:spcPts val="1600"/>
              </a:spcBef>
              <a:spcAft>
                <a:spcPts val="0"/>
              </a:spcAft>
              <a:buNone/>
            </a:pPr>
            <a:r>
              <a:rPr lang="en-GB" sz="6000"/>
              <a:t>(Group 3)</a:t>
            </a:r>
            <a:endParaRPr sz="6000"/>
          </a:p>
          <a:p>
            <a:pPr indent="0" lvl="0" marL="0" rtl="0" algn="ctr">
              <a:lnSpc>
                <a:spcPct val="115000"/>
              </a:lnSpc>
              <a:spcBef>
                <a:spcPts val="1600"/>
              </a:spcBef>
              <a:spcAft>
                <a:spcPts val="1600"/>
              </a:spcAft>
              <a:buNone/>
            </a:pPr>
            <a:r>
              <a:t/>
            </a:r>
            <a:endParaRPr/>
          </a:p>
        </p:txBody>
      </p:sp>
      <p:pic>
        <p:nvPicPr>
          <p:cNvPr id="128" name="Google Shape;128;p17"/>
          <p:cNvPicPr preferRelativeResize="0"/>
          <p:nvPr/>
        </p:nvPicPr>
        <p:blipFill>
          <a:blip r:embed="rId3">
            <a:alphaModFix/>
          </a:blip>
          <a:stretch>
            <a:fillRect/>
          </a:stretch>
        </p:blipFill>
        <p:spPr>
          <a:xfrm>
            <a:off x="0" y="0"/>
            <a:ext cx="9143998" cy="1474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idx="2" type="title"/>
          </p:nvPr>
        </p:nvSpPr>
        <p:spPr>
          <a:xfrm>
            <a:off x="1028300" y="201100"/>
            <a:ext cx="7665000" cy="88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000"/>
              <a:t>Remediating the Vulnerabilities</a:t>
            </a:r>
            <a:endParaRPr sz="4000"/>
          </a:p>
        </p:txBody>
      </p:sp>
      <p:sp>
        <p:nvSpPr>
          <p:cNvPr id="245" name="Google Shape;245;p26"/>
          <p:cNvSpPr txBox="1"/>
          <p:nvPr>
            <p:ph idx="1" type="body"/>
          </p:nvPr>
        </p:nvSpPr>
        <p:spPr>
          <a:xfrm>
            <a:off x="468025" y="1441050"/>
            <a:ext cx="3998400" cy="3413700"/>
          </a:xfrm>
          <a:prstGeom prst="rect">
            <a:avLst/>
          </a:prstGeom>
        </p:spPr>
        <p:txBody>
          <a:bodyPr anchorCtr="0" anchor="t" bIns="91425" lIns="91425" spcFirstLastPara="1" rIns="91425" wrap="square" tIns="91425">
            <a:normAutofit lnSpcReduction="10000"/>
          </a:bodyPr>
          <a:lstStyle/>
          <a:p>
            <a:pPr indent="-330200" lvl="0" marL="457200" rtl="0" algn="l">
              <a:spcBef>
                <a:spcPts val="1200"/>
              </a:spcBef>
              <a:spcAft>
                <a:spcPts val="0"/>
              </a:spcAft>
              <a:buClr>
                <a:schemeClr val="dk2"/>
              </a:buClr>
              <a:buSzPts val="1600"/>
              <a:buFont typeface="Arial"/>
              <a:buAutoNum type="arabicPeriod"/>
            </a:pPr>
            <a:r>
              <a:rPr lang="en-GB" sz="1600">
                <a:solidFill>
                  <a:schemeClr val="dk2"/>
                </a:solidFill>
                <a:latin typeface="Arial"/>
                <a:ea typeface="Arial"/>
                <a:cs typeface="Arial"/>
                <a:sym typeface="Arial"/>
              </a:rPr>
              <a:t>WordPress, its plugins, and themes need to be kept up-to-date at all times.</a:t>
            </a:r>
            <a:endParaRPr sz="1600">
              <a:solidFill>
                <a:schemeClr val="dk2"/>
              </a:solidFill>
              <a:latin typeface="Arial"/>
              <a:ea typeface="Arial"/>
              <a:cs typeface="Arial"/>
              <a:sym typeface="Arial"/>
            </a:endParaRPr>
          </a:p>
          <a:p>
            <a:pPr indent="-330200" lvl="0" marL="457200" rtl="0" algn="l">
              <a:spcBef>
                <a:spcPts val="0"/>
              </a:spcBef>
              <a:spcAft>
                <a:spcPts val="0"/>
              </a:spcAft>
              <a:buClr>
                <a:schemeClr val="dk2"/>
              </a:buClr>
              <a:buSzPts val="1600"/>
              <a:buFont typeface="Arial"/>
              <a:buAutoNum type="arabicPeriod"/>
            </a:pPr>
            <a:r>
              <a:rPr lang="en-GB" sz="1600">
                <a:solidFill>
                  <a:schemeClr val="dk2"/>
                </a:solidFill>
                <a:latin typeface="Arial"/>
                <a:ea typeface="Arial"/>
                <a:cs typeface="Arial"/>
                <a:sym typeface="Arial"/>
              </a:rPr>
              <a:t>Security tools, such as: WPScan, should be used to automate security checks.</a:t>
            </a:r>
            <a:endParaRPr sz="1600">
              <a:solidFill>
                <a:schemeClr val="dk2"/>
              </a:solidFill>
              <a:latin typeface="Arial"/>
              <a:ea typeface="Arial"/>
              <a:cs typeface="Arial"/>
              <a:sym typeface="Arial"/>
            </a:endParaRPr>
          </a:p>
          <a:p>
            <a:pPr indent="-330200" lvl="0" marL="457200" rtl="0" algn="l">
              <a:spcBef>
                <a:spcPts val="0"/>
              </a:spcBef>
              <a:spcAft>
                <a:spcPts val="0"/>
              </a:spcAft>
              <a:buClr>
                <a:schemeClr val="dk2"/>
              </a:buClr>
              <a:buSzPts val="1600"/>
              <a:buFont typeface="Arial"/>
              <a:buAutoNum type="arabicPeriod"/>
            </a:pPr>
            <a:r>
              <a:rPr lang="en-GB" sz="1600">
                <a:solidFill>
                  <a:schemeClr val="dk2"/>
                </a:solidFill>
                <a:latin typeface="Arial"/>
                <a:ea typeface="Arial"/>
                <a:cs typeface="Arial"/>
                <a:sym typeface="Arial"/>
              </a:rPr>
              <a:t>Passwords need to be complex, long, and not easily cracked. </a:t>
            </a:r>
            <a:endParaRPr sz="1600">
              <a:solidFill>
                <a:schemeClr val="dk2"/>
              </a:solidFill>
              <a:latin typeface="Arial"/>
              <a:ea typeface="Arial"/>
              <a:cs typeface="Arial"/>
              <a:sym typeface="Arial"/>
            </a:endParaRPr>
          </a:p>
          <a:p>
            <a:pPr indent="-330200" lvl="0" marL="457200" rtl="0" algn="l">
              <a:spcBef>
                <a:spcPts val="0"/>
              </a:spcBef>
              <a:spcAft>
                <a:spcPts val="0"/>
              </a:spcAft>
              <a:buClr>
                <a:schemeClr val="dk2"/>
              </a:buClr>
              <a:buSzPts val="1600"/>
              <a:buFont typeface="Arial"/>
              <a:buAutoNum type="arabicPeriod"/>
            </a:pPr>
            <a:r>
              <a:rPr lang="en-GB" sz="1600">
                <a:solidFill>
                  <a:schemeClr val="dk2"/>
                </a:solidFill>
                <a:latin typeface="Arial"/>
                <a:ea typeface="Arial"/>
                <a:cs typeface="Arial"/>
                <a:sym typeface="Arial"/>
              </a:rPr>
              <a:t>WordPress can and should be updated to use two-factor authentication (2FA).</a:t>
            </a:r>
            <a:endParaRPr sz="1200">
              <a:solidFill>
                <a:srgbClr val="000000"/>
              </a:solidFill>
              <a:latin typeface="Arial"/>
              <a:ea typeface="Arial"/>
              <a:cs typeface="Arial"/>
              <a:sym typeface="Arial"/>
            </a:endParaRPr>
          </a:p>
          <a:p>
            <a:pPr indent="0" lvl="0" marL="457200" rtl="0" algn="l">
              <a:spcBef>
                <a:spcPts val="1200"/>
              </a:spcBef>
              <a:spcAft>
                <a:spcPts val="1200"/>
              </a:spcAft>
              <a:buNone/>
            </a:pPr>
            <a:r>
              <a:t/>
            </a:r>
            <a:endParaRPr sz="1200">
              <a:solidFill>
                <a:srgbClr val="000000"/>
              </a:solidFill>
              <a:latin typeface="Arial"/>
              <a:ea typeface="Arial"/>
              <a:cs typeface="Arial"/>
              <a:sym typeface="Arial"/>
            </a:endParaRPr>
          </a:p>
        </p:txBody>
      </p:sp>
      <p:grpSp>
        <p:nvGrpSpPr>
          <p:cNvPr id="246" name="Google Shape;246;p26"/>
          <p:cNvGrpSpPr/>
          <p:nvPr/>
        </p:nvGrpSpPr>
        <p:grpSpPr>
          <a:xfrm>
            <a:off x="4654186" y="1785178"/>
            <a:ext cx="4042004" cy="2072175"/>
            <a:chOff x="4654186" y="1785178"/>
            <a:chExt cx="4042004" cy="2072175"/>
          </a:xfrm>
        </p:grpSpPr>
        <p:sp>
          <p:nvSpPr>
            <p:cNvPr id="247" name="Google Shape;247;p26"/>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50" name="Google Shape;250;p26"/>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251" name="Google Shape;251;p26"/>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3816350" y="288050"/>
            <a:ext cx="30144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400"/>
              <a:t>Overall Summary</a:t>
            </a:r>
            <a:endParaRPr sz="3400"/>
          </a:p>
        </p:txBody>
      </p:sp>
      <p:sp>
        <p:nvSpPr>
          <p:cNvPr id="257" name="Google Shape;257;p27"/>
          <p:cNvSpPr txBox="1"/>
          <p:nvPr>
            <p:ph idx="1" type="body"/>
          </p:nvPr>
        </p:nvSpPr>
        <p:spPr>
          <a:xfrm>
            <a:off x="2715025" y="1366575"/>
            <a:ext cx="6364800" cy="9141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b="1" lang="en-GB" sz="1500">
                <a:solidFill>
                  <a:schemeClr val="lt2"/>
                </a:solidFill>
                <a:latin typeface="Arial"/>
                <a:ea typeface="Arial"/>
                <a:cs typeface="Arial"/>
                <a:sym typeface="Arial"/>
              </a:rPr>
              <a:t>Update your softwares and use secure passwords people!</a:t>
            </a:r>
            <a:endParaRPr b="1" sz="1500">
              <a:solidFill>
                <a:schemeClr val="l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5556850" y="356925"/>
            <a:ext cx="3209700" cy="66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4070"/>
              <a:t>Thank you!</a:t>
            </a:r>
            <a:endParaRPr sz="4070"/>
          </a:p>
        </p:txBody>
      </p:sp>
      <p:pic>
        <p:nvPicPr>
          <p:cNvPr id="263" name="Google Shape;263;p28"/>
          <p:cNvPicPr preferRelativeResize="0"/>
          <p:nvPr/>
        </p:nvPicPr>
        <p:blipFill>
          <a:blip r:embed="rId3">
            <a:alphaModFix/>
          </a:blip>
          <a:stretch>
            <a:fillRect/>
          </a:stretch>
        </p:blipFill>
        <p:spPr>
          <a:xfrm>
            <a:off x="0" y="0"/>
            <a:ext cx="2679775" cy="1822025"/>
          </a:xfrm>
          <a:prstGeom prst="rect">
            <a:avLst/>
          </a:prstGeom>
          <a:noFill/>
          <a:ln>
            <a:noFill/>
          </a:ln>
        </p:spPr>
      </p:pic>
      <p:pic>
        <p:nvPicPr>
          <p:cNvPr id="264" name="Google Shape;264;p28"/>
          <p:cNvPicPr preferRelativeResize="0"/>
          <p:nvPr/>
        </p:nvPicPr>
        <p:blipFill>
          <a:blip r:embed="rId4">
            <a:alphaModFix/>
          </a:blip>
          <a:stretch>
            <a:fillRect/>
          </a:stretch>
        </p:blipFill>
        <p:spPr>
          <a:xfrm>
            <a:off x="2679774" y="1856750"/>
            <a:ext cx="4189685" cy="3020075"/>
          </a:xfrm>
          <a:prstGeom prst="rect">
            <a:avLst/>
          </a:prstGeom>
          <a:solidFill>
            <a:srgbClr val="000000">
              <a:alpha val="4620"/>
            </a:srgbClr>
          </a:solidFill>
          <a:ln>
            <a:noFill/>
          </a:ln>
        </p:spPr>
      </p:pic>
      <p:pic>
        <p:nvPicPr>
          <p:cNvPr id="265" name="Google Shape;265;p28"/>
          <p:cNvPicPr preferRelativeResize="0"/>
          <p:nvPr/>
        </p:nvPicPr>
        <p:blipFill>
          <a:blip r:embed="rId5">
            <a:alphaModFix/>
          </a:blip>
          <a:stretch>
            <a:fillRect/>
          </a:stretch>
        </p:blipFill>
        <p:spPr>
          <a:xfrm>
            <a:off x="0" y="2143163"/>
            <a:ext cx="2679775" cy="2447252"/>
          </a:xfrm>
          <a:prstGeom prst="rect">
            <a:avLst/>
          </a:prstGeom>
          <a:noFill/>
          <a:ln>
            <a:noFill/>
          </a:ln>
        </p:spPr>
      </p:pic>
      <p:pic>
        <p:nvPicPr>
          <p:cNvPr id="266" name="Google Shape;266;p28"/>
          <p:cNvPicPr preferRelativeResize="0"/>
          <p:nvPr/>
        </p:nvPicPr>
        <p:blipFill>
          <a:blip r:embed="rId6">
            <a:alphaModFix/>
          </a:blip>
          <a:stretch>
            <a:fillRect/>
          </a:stretch>
        </p:blipFill>
        <p:spPr>
          <a:xfrm>
            <a:off x="2921673" y="98575"/>
            <a:ext cx="2259975" cy="1421475"/>
          </a:xfrm>
          <a:prstGeom prst="rect">
            <a:avLst/>
          </a:prstGeom>
          <a:noFill/>
          <a:ln>
            <a:noFill/>
          </a:ln>
        </p:spPr>
      </p:pic>
      <p:pic>
        <p:nvPicPr>
          <p:cNvPr id="267" name="Google Shape;267;p28"/>
          <p:cNvPicPr preferRelativeResize="0"/>
          <p:nvPr/>
        </p:nvPicPr>
        <p:blipFill>
          <a:blip r:embed="rId7">
            <a:alphaModFix/>
          </a:blip>
          <a:stretch>
            <a:fillRect/>
          </a:stretch>
        </p:blipFill>
        <p:spPr>
          <a:xfrm>
            <a:off x="6301925" y="1266583"/>
            <a:ext cx="2679774" cy="17865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962300" y="311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400"/>
              <a:t>Project Overview</a:t>
            </a:r>
            <a:endParaRPr sz="3400"/>
          </a:p>
        </p:txBody>
      </p:sp>
      <p:sp>
        <p:nvSpPr>
          <p:cNvPr id="134" name="Google Shape;134;p18"/>
          <p:cNvSpPr txBox="1"/>
          <p:nvPr/>
        </p:nvSpPr>
        <p:spPr>
          <a:xfrm>
            <a:off x="962300" y="1358525"/>
            <a:ext cx="5029200" cy="2699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Objective</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Key Tools</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Vulnerabilities/Exploits</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Understanding the Vulnerabilities</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Research Steps and Barriers</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Live Demonstration</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Demonstration Summary</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Remediating the Vulnerabilities</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GB" sz="1800">
                <a:solidFill>
                  <a:schemeClr val="dk2"/>
                </a:solidFill>
                <a:latin typeface="Open Sans"/>
                <a:ea typeface="Open Sans"/>
                <a:cs typeface="Open Sans"/>
                <a:sym typeface="Open Sans"/>
              </a:rPr>
              <a:t>Overall Summary</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1250525" y="2433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300"/>
              <a:t>Project objective</a:t>
            </a:r>
            <a:endParaRPr sz="3300"/>
          </a:p>
        </p:txBody>
      </p:sp>
      <p:sp>
        <p:nvSpPr>
          <p:cNvPr id="140" name="Google Shape;140;p19"/>
          <p:cNvSpPr txBox="1"/>
          <p:nvPr>
            <p:ph idx="1" type="body"/>
          </p:nvPr>
        </p:nvSpPr>
        <p:spPr>
          <a:xfrm>
            <a:off x="4182900" y="1157400"/>
            <a:ext cx="4737900" cy="2828700"/>
          </a:xfrm>
          <a:prstGeom prst="rect">
            <a:avLst/>
          </a:prstGeom>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GB" sz="2520"/>
              <a:t>This project highlights the vulnerabilities within WordPress platforms, which power over 40% of websites globally. </a:t>
            </a:r>
            <a:endParaRPr sz="2520"/>
          </a:p>
          <a:p>
            <a:pPr indent="0" lvl="0" marL="0" rtl="0" algn="l">
              <a:spcBef>
                <a:spcPts val="1200"/>
              </a:spcBef>
              <a:spcAft>
                <a:spcPts val="0"/>
              </a:spcAft>
              <a:buNone/>
            </a:pPr>
            <a:r>
              <a:rPr lang="en-GB" sz="2520"/>
              <a:t>By demonstrating a controlled exploit, we aim to showcase common security gaps such as outdated plugins or weak credentials. The project will utilize tools ie. WPScan for identifying and exploiting vulnerabilities. We will demonstrate this using the LearnPress plug-in.</a:t>
            </a:r>
            <a:endParaRPr sz="3065">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0" y="0"/>
            <a:ext cx="3243900" cy="1237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5600"/>
              <a:t>Key Tools </a:t>
            </a:r>
            <a:endParaRPr sz="5600"/>
          </a:p>
        </p:txBody>
      </p:sp>
      <p:sp>
        <p:nvSpPr>
          <p:cNvPr id="146" name="Google Shape;146;p20"/>
          <p:cNvSpPr txBox="1"/>
          <p:nvPr>
            <p:ph idx="2" type="body"/>
          </p:nvPr>
        </p:nvSpPr>
        <p:spPr>
          <a:xfrm>
            <a:off x="176825" y="1516675"/>
            <a:ext cx="3243900" cy="2014500"/>
          </a:xfrm>
          <a:prstGeom prst="rect">
            <a:avLst/>
          </a:prstGeom>
        </p:spPr>
        <p:txBody>
          <a:bodyPr anchorCtr="0" anchor="ctr" bIns="91425" lIns="91425" spcFirstLastPara="1" rIns="91425" wrap="square" tIns="91425">
            <a:normAutofit fontScale="40000"/>
          </a:bodyPr>
          <a:lstStyle/>
          <a:p>
            <a:pPr indent="-314759" lvl="0" marL="457200" rtl="0" algn="l">
              <a:lnSpc>
                <a:spcPct val="100000"/>
              </a:lnSpc>
              <a:spcBef>
                <a:spcPts val="0"/>
              </a:spcBef>
              <a:spcAft>
                <a:spcPts val="0"/>
              </a:spcAft>
              <a:buClr>
                <a:srgbClr val="1B212C"/>
              </a:buClr>
              <a:buSzPct val="100000"/>
              <a:buFont typeface="Arial"/>
              <a:buChar char="➢"/>
            </a:pPr>
            <a:r>
              <a:rPr lang="en-GB" sz="3392">
                <a:solidFill>
                  <a:srgbClr val="1B212C"/>
                </a:solidFill>
                <a:latin typeface="Arial"/>
                <a:ea typeface="Arial"/>
                <a:cs typeface="Arial"/>
                <a:sym typeface="Arial"/>
              </a:rPr>
              <a:t>Wordpress</a:t>
            </a:r>
            <a:endParaRPr sz="3392">
              <a:solidFill>
                <a:srgbClr val="1B212C"/>
              </a:solidFill>
              <a:latin typeface="Arial"/>
              <a:ea typeface="Arial"/>
              <a:cs typeface="Arial"/>
              <a:sym typeface="Arial"/>
            </a:endParaRPr>
          </a:p>
          <a:p>
            <a:pPr indent="-314759" lvl="0" marL="457200" rtl="0" algn="l">
              <a:lnSpc>
                <a:spcPct val="100000"/>
              </a:lnSpc>
              <a:spcBef>
                <a:spcPts val="0"/>
              </a:spcBef>
              <a:spcAft>
                <a:spcPts val="0"/>
              </a:spcAft>
              <a:buClr>
                <a:srgbClr val="1B212C"/>
              </a:buClr>
              <a:buSzPct val="100000"/>
              <a:buFont typeface="Arial"/>
              <a:buChar char="➢"/>
            </a:pPr>
            <a:r>
              <a:rPr lang="en-GB" sz="3392">
                <a:solidFill>
                  <a:srgbClr val="1B212C"/>
                </a:solidFill>
                <a:latin typeface="Arial"/>
                <a:ea typeface="Arial"/>
                <a:cs typeface="Arial"/>
                <a:sym typeface="Arial"/>
              </a:rPr>
              <a:t>Plugins: WPScan and LearnPress</a:t>
            </a:r>
            <a:endParaRPr sz="3392">
              <a:solidFill>
                <a:srgbClr val="1B212C"/>
              </a:solidFill>
              <a:latin typeface="Arial"/>
              <a:ea typeface="Arial"/>
              <a:cs typeface="Arial"/>
              <a:sym typeface="Arial"/>
            </a:endParaRPr>
          </a:p>
          <a:p>
            <a:pPr indent="-314759" lvl="0" marL="457200" rtl="0" algn="l">
              <a:lnSpc>
                <a:spcPct val="100000"/>
              </a:lnSpc>
              <a:spcBef>
                <a:spcPts val="0"/>
              </a:spcBef>
              <a:spcAft>
                <a:spcPts val="0"/>
              </a:spcAft>
              <a:buClr>
                <a:srgbClr val="1B212C"/>
              </a:buClr>
              <a:buSzPct val="100000"/>
              <a:buFont typeface="Arial"/>
              <a:buChar char="➢"/>
            </a:pPr>
            <a:r>
              <a:rPr lang="en-GB" sz="3392">
                <a:solidFill>
                  <a:srgbClr val="1B212C"/>
                </a:solidFill>
                <a:latin typeface="Arial"/>
                <a:ea typeface="Arial"/>
                <a:cs typeface="Arial"/>
                <a:sym typeface="Arial"/>
              </a:rPr>
              <a:t>Oracle Virtualbox on Windows</a:t>
            </a:r>
            <a:endParaRPr sz="3392">
              <a:solidFill>
                <a:srgbClr val="1B212C"/>
              </a:solidFill>
              <a:latin typeface="Arial"/>
              <a:ea typeface="Arial"/>
              <a:cs typeface="Arial"/>
              <a:sym typeface="Arial"/>
            </a:endParaRPr>
          </a:p>
          <a:p>
            <a:pPr indent="-314759" lvl="0" marL="457200" rtl="0" algn="l">
              <a:lnSpc>
                <a:spcPct val="100000"/>
              </a:lnSpc>
              <a:spcBef>
                <a:spcPts val="0"/>
              </a:spcBef>
              <a:spcAft>
                <a:spcPts val="0"/>
              </a:spcAft>
              <a:buClr>
                <a:srgbClr val="1B212C"/>
              </a:buClr>
              <a:buSzPct val="100000"/>
              <a:buFont typeface="Arial"/>
              <a:buChar char="➢"/>
            </a:pPr>
            <a:r>
              <a:rPr lang="en-GB" sz="3392">
                <a:solidFill>
                  <a:srgbClr val="1B212C"/>
                </a:solidFill>
                <a:latin typeface="Arial"/>
                <a:ea typeface="Arial"/>
                <a:cs typeface="Arial"/>
                <a:sym typeface="Arial"/>
              </a:rPr>
              <a:t>Kali Linux</a:t>
            </a:r>
            <a:endParaRPr sz="3392">
              <a:solidFill>
                <a:srgbClr val="1B212C"/>
              </a:solidFill>
              <a:latin typeface="Arial"/>
              <a:ea typeface="Arial"/>
              <a:cs typeface="Arial"/>
              <a:sym typeface="Arial"/>
            </a:endParaRPr>
          </a:p>
          <a:p>
            <a:pPr indent="0" lvl="0" marL="0" rtl="0" algn="l">
              <a:lnSpc>
                <a:spcPct val="100000"/>
              </a:lnSpc>
              <a:spcBef>
                <a:spcPts val="1200"/>
              </a:spcBef>
              <a:spcAft>
                <a:spcPts val="0"/>
              </a:spcAft>
              <a:buNone/>
            </a:pPr>
            <a:r>
              <a:t/>
            </a:r>
            <a:endParaRPr>
              <a:solidFill>
                <a:srgbClr val="1B212C"/>
              </a:solidFill>
              <a:latin typeface="Arial"/>
              <a:ea typeface="Arial"/>
              <a:cs typeface="Arial"/>
              <a:sym typeface="Arial"/>
            </a:endParaRPr>
          </a:p>
          <a:p>
            <a:pPr indent="0" lvl="0" marL="457200" rtl="0" algn="l">
              <a:spcBef>
                <a:spcPts val="1200"/>
              </a:spcBef>
              <a:spcAft>
                <a:spcPts val="0"/>
              </a:spcAft>
              <a:buNone/>
            </a:pPr>
            <a:r>
              <a:t/>
            </a:r>
            <a:endParaRPr>
              <a:solidFill>
                <a:srgbClr val="1B212C"/>
              </a:solidFill>
              <a:latin typeface="Arial"/>
              <a:ea typeface="Arial"/>
              <a:cs typeface="Arial"/>
              <a:sym typeface="Arial"/>
            </a:endParaRPr>
          </a:p>
          <a:p>
            <a:pPr indent="0" lvl="0" marL="0" rtl="0" algn="l">
              <a:spcBef>
                <a:spcPts val="1200"/>
              </a:spcBef>
              <a:spcAft>
                <a:spcPts val="1200"/>
              </a:spcAft>
              <a:buNone/>
            </a:pPr>
            <a:r>
              <a:rPr lang="en-GB">
                <a:latin typeface="Arial"/>
                <a:ea typeface="Arial"/>
                <a:cs typeface="Arial"/>
                <a:sym typeface="Arial"/>
              </a:rPr>
              <a:t>WP suscipit. Fusce venenatis nunc ut lectus convallis, sit amet egestas mi rutrum.</a:t>
            </a:r>
            <a:endParaRPr/>
          </a:p>
        </p:txBody>
      </p:sp>
      <p:grpSp>
        <p:nvGrpSpPr>
          <p:cNvPr id="147" name="Google Shape;147;p20"/>
          <p:cNvGrpSpPr/>
          <p:nvPr/>
        </p:nvGrpSpPr>
        <p:grpSpPr>
          <a:xfrm>
            <a:off x="3516888" y="1433652"/>
            <a:ext cx="3462484" cy="2672600"/>
            <a:chOff x="3553042" y="1657806"/>
            <a:chExt cx="3461100" cy="2671532"/>
          </a:xfrm>
        </p:grpSpPr>
        <p:sp>
          <p:nvSpPr>
            <p:cNvPr id="148" name="Google Shape;148;p2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20"/>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0"/>
          <p:cNvGrpSpPr/>
          <p:nvPr/>
        </p:nvGrpSpPr>
        <p:grpSpPr>
          <a:xfrm>
            <a:off x="6470900" y="2744576"/>
            <a:ext cx="1122449" cy="1668667"/>
            <a:chOff x="6505573" y="2745170"/>
            <a:chExt cx="1122000" cy="1668000"/>
          </a:xfrm>
        </p:grpSpPr>
        <p:sp>
          <p:nvSpPr>
            <p:cNvPr id="158" name="Google Shape;158;p2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162" name="Google Shape;162;p20"/>
          <p:cNvPicPr preferRelativeResize="0"/>
          <p:nvPr/>
        </p:nvPicPr>
        <p:blipFill rotWithShape="1">
          <a:blip r:embed="rId3">
            <a:alphaModFix/>
          </a:blip>
          <a:srcRect b="16020" l="53168" r="26238" t="53058"/>
          <a:stretch/>
        </p:blipFill>
        <p:spPr>
          <a:xfrm>
            <a:off x="6470381" y="2818527"/>
            <a:ext cx="1122300" cy="1461000"/>
          </a:xfrm>
          <a:prstGeom prst="rect">
            <a:avLst/>
          </a:prstGeom>
          <a:noFill/>
          <a:ln>
            <a:noFill/>
          </a:ln>
        </p:spPr>
      </p:pic>
      <p:sp>
        <p:nvSpPr>
          <p:cNvPr id="163" name="Google Shape;163;p20"/>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0"/>
          <p:cNvGrpSpPr/>
          <p:nvPr/>
        </p:nvGrpSpPr>
        <p:grpSpPr>
          <a:xfrm>
            <a:off x="6080176" y="3375336"/>
            <a:ext cx="570528" cy="1135689"/>
            <a:chOff x="9543736" y="4486132"/>
            <a:chExt cx="570300" cy="1135235"/>
          </a:xfrm>
        </p:grpSpPr>
        <p:sp>
          <p:nvSpPr>
            <p:cNvPr id="165" name="Google Shape;165;p2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169" name="Google Shape;169;p20"/>
          <p:cNvPicPr preferRelativeResize="0"/>
          <p:nvPr/>
        </p:nvPicPr>
        <p:blipFill rotWithShape="1">
          <a:blip r:embed="rId3">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170" name="Google Shape;170;p20"/>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20"/>
          <p:cNvGrpSpPr/>
          <p:nvPr/>
        </p:nvGrpSpPr>
        <p:grpSpPr>
          <a:xfrm>
            <a:off x="7350028" y="3727561"/>
            <a:ext cx="499100" cy="758547"/>
            <a:chOff x="7384375" y="3728000"/>
            <a:chExt cx="498900" cy="758244"/>
          </a:xfrm>
        </p:grpSpPr>
        <p:sp>
          <p:nvSpPr>
            <p:cNvPr id="172" name="Google Shape;172;p2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20"/>
          <p:cNvGrpSpPr/>
          <p:nvPr/>
        </p:nvGrpSpPr>
        <p:grpSpPr>
          <a:xfrm>
            <a:off x="7350063" y="3857292"/>
            <a:ext cx="523846" cy="507077"/>
            <a:chOff x="7384385" y="3857442"/>
            <a:chExt cx="523637" cy="506874"/>
          </a:xfrm>
        </p:grpSpPr>
        <p:sp>
          <p:nvSpPr>
            <p:cNvPr id="177" name="Google Shape;177;p2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20"/>
            <p:cNvGrpSpPr/>
            <p:nvPr/>
          </p:nvGrpSpPr>
          <p:grpSpPr>
            <a:xfrm>
              <a:off x="7384385" y="3857442"/>
              <a:ext cx="523637" cy="498900"/>
              <a:chOff x="7384385" y="3857442"/>
              <a:chExt cx="523637" cy="498900"/>
            </a:xfrm>
          </p:grpSpPr>
          <p:sp>
            <p:nvSpPr>
              <p:cNvPr id="179" name="Google Shape;179;p2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181" name="Google Shape;181;p20"/>
          <p:cNvPicPr preferRelativeResize="0"/>
          <p:nvPr/>
        </p:nvPicPr>
        <p:blipFill rotWithShape="1">
          <a:blip r:embed="rId3">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182" name="Google Shape;182;p20"/>
          <p:cNvGrpSpPr/>
          <p:nvPr/>
        </p:nvGrpSpPr>
        <p:grpSpPr>
          <a:xfrm>
            <a:off x="7948338" y="3727561"/>
            <a:ext cx="477502" cy="758547"/>
            <a:chOff x="7982421" y="3727763"/>
            <a:chExt cx="477311" cy="758244"/>
          </a:xfrm>
        </p:grpSpPr>
        <p:sp>
          <p:nvSpPr>
            <p:cNvPr id="183" name="Google Shape;183;p2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191" name="Google Shape;191;p20"/>
          <p:cNvPicPr preferRelativeResize="0"/>
          <p:nvPr/>
        </p:nvPicPr>
        <p:blipFill rotWithShape="1">
          <a:blip r:embed="rId3">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pic>
        <p:nvPicPr>
          <p:cNvPr id="192" name="Google Shape;192;p20"/>
          <p:cNvPicPr preferRelativeResize="0"/>
          <p:nvPr/>
        </p:nvPicPr>
        <p:blipFill>
          <a:blip r:embed="rId4">
            <a:alphaModFix/>
          </a:blip>
          <a:stretch>
            <a:fillRect/>
          </a:stretch>
        </p:blipFill>
        <p:spPr>
          <a:xfrm>
            <a:off x="3626187" y="1863946"/>
            <a:ext cx="3243899" cy="9440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500"/>
              <a:t>Vulnerabilities/Exploits</a:t>
            </a:r>
            <a:endParaRPr sz="3500"/>
          </a:p>
        </p:txBody>
      </p:sp>
      <p:sp>
        <p:nvSpPr>
          <p:cNvPr id="198" name="Google Shape;198;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t/>
            </a:r>
            <a:endParaRPr b="1" sz="1300">
              <a:solidFill>
                <a:srgbClr val="1B212C"/>
              </a:solidFill>
              <a:latin typeface="Arial"/>
              <a:ea typeface="Arial"/>
              <a:cs typeface="Arial"/>
              <a:sym typeface="Arial"/>
            </a:endParaRPr>
          </a:p>
          <a:p>
            <a:pPr indent="0" lvl="0" marL="0" rtl="0" algn="l">
              <a:lnSpc>
                <a:spcPct val="100000"/>
              </a:lnSpc>
              <a:spcBef>
                <a:spcPts val="1200"/>
              </a:spcBef>
              <a:spcAft>
                <a:spcPts val="0"/>
              </a:spcAft>
              <a:buNone/>
            </a:pPr>
            <a:r>
              <a:rPr b="1" lang="en-GB" sz="1300">
                <a:solidFill>
                  <a:srgbClr val="1B212C"/>
                </a:solidFill>
                <a:latin typeface="Arial"/>
                <a:ea typeface="Arial"/>
                <a:cs typeface="Arial"/>
                <a:sym typeface="Arial"/>
              </a:rPr>
              <a:t>Wordpress LearnPress Unauthenticated SQLi CVE-2024-8522 and CVE-2024-8529</a:t>
            </a:r>
            <a:endParaRPr sz="1100">
              <a:solidFill>
                <a:srgbClr val="1B212C"/>
              </a:solidFill>
              <a:latin typeface="Arial"/>
              <a:ea typeface="Arial"/>
              <a:cs typeface="Arial"/>
              <a:sym typeface="Arial"/>
            </a:endParaRPr>
          </a:p>
          <a:p>
            <a:pPr indent="0" lvl="0" marL="457200" rtl="0" algn="l">
              <a:lnSpc>
                <a:spcPct val="100000"/>
              </a:lnSpc>
              <a:spcBef>
                <a:spcPts val="1200"/>
              </a:spcBef>
              <a:spcAft>
                <a:spcPts val="0"/>
              </a:spcAft>
              <a:buNone/>
            </a:pPr>
            <a:r>
              <a:t/>
            </a:r>
            <a:endParaRPr sz="1100">
              <a:solidFill>
                <a:srgbClr val="1B212C"/>
              </a:solidFill>
              <a:latin typeface="Arial"/>
              <a:ea typeface="Arial"/>
              <a:cs typeface="Arial"/>
              <a:sym typeface="Arial"/>
            </a:endParaRPr>
          </a:p>
          <a:p>
            <a:pPr indent="0" lvl="0" marL="457200" rtl="0" algn="l">
              <a:lnSpc>
                <a:spcPct val="100000"/>
              </a:lnSpc>
              <a:spcBef>
                <a:spcPts val="1200"/>
              </a:spcBef>
              <a:spcAft>
                <a:spcPts val="1200"/>
              </a:spcAft>
              <a:buNone/>
            </a:pPr>
            <a:r>
              <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3822"/>
              <a:t>Understanding the Vulnerabilities</a:t>
            </a:r>
            <a:endParaRPr sz="3822"/>
          </a:p>
        </p:txBody>
      </p:sp>
      <p:sp>
        <p:nvSpPr>
          <p:cNvPr id="204" name="Google Shape;204;p22"/>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05" name="Google Shape;205;p22"/>
          <p:cNvSpPr txBox="1"/>
          <p:nvPr>
            <p:ph idx="1" type="body"/>
          </p:nvPr>
        </p:nvSpPr>
        <p:spPr>
          <a:xfrm>
            <a:off x="0" y="1313200"/>
            <a:ext cx="9144000" cy="1775700"/>
          </a:xfrm>
          <a:prstGeom prst="rect">
            <a:avLst/>
          </a:prstGeom>
        </p:spPr>
        <p:txBody>
          <a:bodyPr anchorCtr="0" anchor="t" bIns="91425" lIns="91425" spcFirstLastPara="1" rIns="91425" wrap="square" tIns="91425">
            <a:normAutofit fontScale="25000" lnSpcReduction="10000"/>
          </a:bodyPr>
          <a:lstStyle/>
          <a:p>
            <a:pPr indent="0" lvl="0" marL="0" rtl="0" algn="l">
              <a:spcBef>
                <a:spcPts val="1200"/>
              </a:spcBef>
              <a:spcAft>
                <a:spcPts val="0"/>
              </a:spcAft>
              <a:buNone/>
            </a:pPr>
            <a:r>
              <a:rPr b="1" lang="en-GB" sz="6000">
                <a:solidFill>
                  <a:srgbClr val="000000"/>
                </a:solidFill>
                <a:latin typeface="Arial"/>
                <a:ea typeface="Arial"/>
                <a:cs typeface="Arial"/>
                <a:sym typeface="Arial"/>
              </a:rPr>
              <a:t>The LearnPress learning management system plugin for WordPress (versions 4.2.7 and earlier) contains a security vulnerability. Unauthenticated users can potentially access sensitive data by exploiting SQL injection weaknesses in the 'c_only_fields' and 'c_fields' parameters. Site administrators are advised to update to a patched version of the plugin to protect their systems.</a:t>
            </a:r>
            <a:endParaRPr b="1" sz="6000">
              <a:solidFill>
                <a:srgbClr val="000000"/>
              </a:solidFill>
              <a:latin typeface="Arial"/>
              <a:ea typeface="Arial"/>
              <a:cs typeface="Arial"/>
              <a:sym typeface="Arial"/>
            </a:endParaRPr>
          </a:p>
          <a:p>
            <a:pPr indent="0" lvl="0" marL="0" rtl="0" algn="l">
              <a:spcBef>
                <a:spcPts val="1200"/>
              </a:spcBef>
              <a:spcAft>
                <a:spcPts val="0"/>
              </a:spcAft>
              <a:buNone/>
            </a:pPr>
            <a:r>
              <a:t/>
            </a:r>
            <a:endParaRPr sz="4700">
              <a:solidFill>
                <a:schemeClr val="dk1"/>
              </a:solidFill>
              <a:latin typeface="Arial"/>
              <a:ea typeface="Arial"/>
              <a:cs typeface="Arial"/>
              <a:sym typeface="Arial"/>
            </a:endParaRPr>
          </a:p>
          <a:p>
            <a:pPr indent="0" lvl="0" marL="0" rtl="0" algn="l">
              <a:spcBef>
                <a:spcPts val="1200"/>
              </a:spcBef>
              <a:spcAft>
                <a:spcPts val="1200"/>
              </a:spcAft>
              <a:buNone/>
            </a:pPr>
            <a:r>
              <a:t/>
            </a:r>
            <a:endParaRPr sz="3400">
              <a:solidFill>
                <a:schemeClr val="dk1"/>
              </a:solidFill>
            </a:endParaRPr>
          </a:p>
        </p:txBody>
      </p:sp>
      <p:pic>
        <p:nvPicPr>
          <p:cNvPr id="206" name="Google Shape;206;p22"/>
          <p:cNvPicPr preferRelativeResize="0"/>
          <p:nvPr/>
        </p:nvPicPr>
        <p:blipFill>
          <a:blip r:embed="rId3">
            <a:alphaModFix/>
          </a:blip>
          <a:stretch>
            <a:fillRect/>
          </a:stretch>
        </p:blipFill>
        <p:spPr>
          <a:xfrm>
            <a:off x="0" y="3227050"/>
            <a:ext cx="9144003" cy="1658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704550" y="3083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760"/>
              <a:t>Research Steps </a:t>
            </a:r>
            <a:endParaRPr sz="2760"/>
          </a:p>
        </p:txBody>
      </p:sp>
      <p:sp>
        <p:nvSpPr>
          <p:cNvPr id="212" name="Google Shape;212;p23"/>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Introducing: Lorem ipsum</a:t>
            </a:r>
            <a:endParaRPr sz="1800">
              <a:solidFill>
                <a:srgbClr val="CACACA"/>
              </a:solidFill>
              <a:latin typeface="Average"/>
              <a:ea typeface="Average"/>
              <a:cs typeface="Average"/>
              <a:sym typeface="Average"/>
            </a:endParaRPr>
          </a:p>
        </p:txBody>
      </p:sp>
      <p:sp>
        <p:nvSpPr>
          <p:cNvPr id="213" name="Google Shape;213;p23"/>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Spotlight on desktop</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mobile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Spotlight on landscape view on mobile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Spotlight on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landscape view on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extLst>
                    <a:ext uri="{A12FA001-AC4F-418D-AE19-62706E023703}">
                      <ahyp:hlinkClr val="tx"/>
                    </a:ext>
                  </a:extLst>
                </a:hlinkClick>
              </a:rPr>
              <a:t>Spotlight on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14" name="Google Shape;214;p23"/>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sp>
        <p:nvSpPr>
          <p:cNvPr id="215" name="Google Shape;215;p23"/>
          <p:cNvSpPr txBox="1"/>
          <p:nvPr/>
        </p:nvSpPr>
        <p:spPr>
          <a:xfrm>
            <a:off x="704550" y="969300"/>
            <a:ext cx="6155700" cy="3624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GB"/>
              <a:t>Install WPScan plugin on a WordPress instance containing vulnerable LearnPress plugin.</a:t>
            </a:r>
            <a:endParaRPr/>
          </a:p>
          <a:p>
            <a:pPr indent="-317500" lvl="0" marL="457200" rtl="0" algn="l">
              <a:spcBef>
                <a:spcPts val="0"/>
              </a:spcBef>
              <a:spcAft>
                <a:spcPts val="0"/>
              </a:spcAft>
              <a:buSzPts val="1400"/>
              <a:buAutoNum type="arabicPeriod"/>
            </a:pPr>
            <a:r>
              <a:rPr lang="en-GB"/>
              <a:t>Run WPScan plugin.</a:t>
            </a:r>
            <a:endParaRPr/>
          </a:p>
          <a:p>
            <a:pPr indent="-317500" lvl="0" marL="457200" rtl="0" algn="l">
              <a:spcBef>
                <a:spcPts val="0"/>
              </a:spcBef>
              <a:spcAft>
                <a:spcPts val="0"/>
              </a:spcAft>
              <a:buSzPts val="1400"/>
              <a:buAutoNum type="arabicPeriod"/>
            </a:pPr>
            <a:r>
              <a:rPr lang="en-GB"/>
              <a:t>Use Metasploit to exploit the vulnerability.</a:t>
            </a:r>
            <a:endParaRPr/>
          </a:p>
          <a:p>
            <a:pPr indent="-317500" lvl="0" marL="457200" rtl="0" algn="l">
              <a:spcBef>
                <a:spcPts val="0"/>
              </a:spcBef>
              <a:spcAft>
                <a:spcPts val="0"/>
              </a:spcAft>
              <a:buSzPts val="1400"/>
              <a:buAutoNum type="arabicPeriod"/>
            </a:pPr>
            <a:r>
              <a:rPr lang="en-GB"/>
              <a:t>Use “john the ripper” to crack passwords.</a:t>
            </a:r>
            <a:endParaRPr/>
          </a:p>
          <a:p>
            <a:pPr indent="-317500" lvl="0" marL="457200" rtl="0" algn="l">
              <a:spcBef>
                <a:spcPts val="0"/>
              </a:spcBef>
              <a:spcAft>
                <a:spcPts val="0"/>
              </a:spcAft>
              <a:buSzPts val="1400"/>
              <a:buAutoNum type="arabicPeriod"/>
            </a:pPr>
            <a:r>
              <a:rPr lang="en-GB"/>
              <a:t>Verify the cracked passwords are usable on the website.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sz="2750">
                <a:solidFill>
                  <a:schemeClr val="accent1"/>
                </a:solidFill>
                <a:latin typeface="PT Sans Narrow"/>
                <a:ea typeface="PT Sans Narrow"/>
                <a:cs typeface="PT Sans Narrow"/>
                <a:sym typeface="PT Sans Narrow"/>
              </a:rPr>
              <a:t>Barriers</a:t>
            </a:r>
            <a:endParaRPr b="1" sz="2750">
              <a:solidFill>
                <a:schemeClr val="accent1"/>
              </a:solidFill>
              <a:latin typeface="PT Sans Narrow"/>
              <a:ea typeface="PT Sans Narrow"/>
              <a:cs typeface="PT Sans Narrow"/>
              <a:sym typeface="PT Sans Narrow"/>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GB"/>
              <a:t>We were unable to install an up-to-date WordPress instance in our guacamole/Azure virtual machines. To rectify, we used a locally installed instance of WordPress and Kali Linux.</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GB"/>
              <a:t>The first vulnerability identified did not have a Metasploit exploit. We were forced to choose a different plugin with a different vulnerability.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ph idx="2" type="title"/>
          </p:nvPr>
        </p:nvSpPr>
        <p:spPr>
          <a:xfrm>
            <a:off x="2342550" y="0"/>
            <a:ext cx="4458900" cy="5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600"/>
              <a:t>Recorded “Live</a:t>
            </a:r>
            <a:r>
              <a:rPr lang="en-GB" sz="2600"/>
              <a:t> Demonstration”</a:t>
            </a:r>
            <a:endParaRPr sz="2600"/>
          </a:p>
        </p:txBody>
      </p:sp>
      <p:sp>
        <p:nvSpPr>
          <p:cNvPr id="221" name="Google Shape;221;p24"/>
          <p:cNvSpPr txBox="1"/>
          <p:nvPr>
            <p:ph type="title"/>
          </p:nvPr>
        </p:nvSpPr>
        <p:spPr>
          <a:xfrm>
            <a:off x="4453000" y="1195700"/>
            <a:ext cx="4532700" cy="16098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600"/>
              </a:spcAft>
              <a:buNone/>
            </a:pPr>
            <a:r>
              <a:t/>
            </a:r>
            <a:endParaRPr>
              <a:solidFill>
                <a:schemeClr val="dk1"/>
              </a:solidFill>
            </a:endParaRPr>
          </a:p>
        </p:txBody>
      </p:sp>
      <p:pic>
        <p:nvPicPr>
          <p:cNvPr id="222" name="Google Shape;222;p24" title="Project4Demo-wVoiceover.mp4">
            <a:hlinkClick r:id="rId3"/>
          </p:cNvPr>
          <p:cNvPicPr preferRelativeResize="0"/>
          <p:nvPr/>
        </p:nvPicPr>
        <p:blipFill>
          <a:blip r:embed="rId4">
            <a:alphaModFix/>
          </a:blip>
          <a:stretch>
            <a:fillRect/>
          </a:stretch>
        </p:blipFill>
        <p:spPr>
          <a:xfrm>
            <a:off x="416775" y="559375"/>
            <a:ext cx="8449850" cy="4495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1529400" y="117425"/>
            <a:ext cx="6085200" cy="87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4000"/>
              <a:t>Demonstration Summary</a:t>
            </a:r>
            <a:endParaRPr sz="4000"/>
          </a:p>
        </p:txBody>
      </p:sp>
      <p:sp>
        <p:nvSpPr>
          <p:cNvPr id="228" name="Google Shape;228;p25"/>
          <p:cNvSpPr txBox="1"/>
          <p:nvPr>
            <p:ph idx="1" type="body"/>
          </p:nvPr>
        </p:nvSpPr>
        <p:spPr>
          <a:xfrm>
            <a:off x="82200" y="1415275"/>
            <a:ext cx="5600700" cy="35451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GB" sz="3575">
                <a:solidFill>
                  <a:schemeClr val="dk2"/>
                </a:solidFill>
                <a:latin typeface="Arial"/>
                <a:ea typeface="Arial"/>
                <a:cs typeface="Arial"/>
                <a:sym typeface="Arial"/>
              </a:rPr>
              <a:t>In summary, we demonstrated that even with a fully up to date WordPress instance, a vulnerable plugin can make the whole site vulnerable to attack. We were able to install and run the WPScan plugin to find vulnerabilities. We were able to use Metasploit to exploit one of these vulnerabilities, revealing usernames and password hashes, from the WordPress database. This allowed us to crack the password and login to the WordPress instance. </a:t>
            </a:r>
            <a:endParaRPr sz="3575">
              <a:solidFill>
                <a:schemeClr val="dk2"/>
              </a:solidFill>
              <a:latin typeface="Arial"/>
              <a:ea typeface="Arial"/>
              <a:cs typeface="Arial"/>
              <a:sym typeface="Arial"/>
            </a:endParaRPr>
          </a:p>
          <a:p>
            <a:pPr indent="0" lvl="0" marL="0" rtl="0" algn="l">
              <a:spcBef>
                <a:spcPts val="1200"/>
              </a:spcBef>
              <a:spcAft>
                <a:spcPts val="0"/>
              </a:spcAft>
              <a:buNone/>
            </a:pPr>
            <a:r>
              <a:rPr lang="en-GB" sz="3575">
                <a:solidFill>
                  <a:schemeClr val="dk2"/>
                </a:solidFill>
                <a:latin typeface="Arial"/>
                <a:ea typeface="Arial"/>
                <a:cs typeface="Arial"/>
                <a:sym typeface="Arial"/>
              </a:rPr>
              <a:t>Potential impact(s) include: Full access from an attacker through the “admin” account. This opens the potential for the database to be deleted, the website could be defaced causing reputational damage or more subtly a new WordPress user can be created with full administrative access for potential future exploit(s).</a:t>
            </a:r>
            <a:endParaRPr sz="3575">
              <a:solidFill>
                <a:schemeClr val="dk2"/>
              </a:solidFill>
              <a:latin typeface="Arial"/>
              <a:ea typeface="Arial"/>
              <a:cs typeface="Arial"/>
              <a:sym typeface="Arial"/>
            </a:endParaRPr>
          </a:p>
          <a:p>
            <a:pPr indent="0" lvl="0" marL="0" rtl="0" algn="l">
              <a:spcBef>
                <a:spcPts val="1200"/>
              </a:spcBef>
              <a:spcAft>
                <a:spcPts val="0"/>
              </a:spcAft>
              <a:buNone/>
            </a:pPr>
            <a:r>
              <a:t/>
            </a:r>
            <a:endParaRPr sz="1700">
              <a:solidFill>
                <a:schemeClr val="dk2"/>
              </a:solidFill>
              <a:latin typeface="Arial"/>
              <a:ea typeface="Arial"/>
              <a:cs typeface="Arial"/>
              <a:sym typeface="Arial"/>
            </a:endParaRPr>
          </a:p>
          <a:p>
            <a:pPr indent="0" lvl="0" marL="0" rtl="0" algn="l">
              <a:spcBef>
                <a:spcPts val="1200"/>
              </a:spcBef>
              <a:spcAft>
                <a:spcPts val="1200"/>
              </a:spcAft>
              <a:buNone/>
            </a:pPr>
            <a:r>
              <a:t/>
            </a:r>
            <a:endParaRPr/>
          </a:p>
        </p:txBody>
      </p:sp>
      <p:grpSp>
        <p:nvGrpSpPr>
          <p:cNvPr id="229" name="Google Shape;229;p25"/>
          <p:cNvGrpSpPr/>
          <p:nvPr/>
        </p:nvGrpSpPr>
        <p:grpSpPr>
          <a:xfrm>
            <a:off x="5682910" y="2471860"/>
            <a:ext cx="3461100" cy="2671532"/>
            <a:chOff x="3553042" y="1657806"/>
            <a:chExt cx="3461100" cy="2671532"/>
          </a:xfrm>
        </p:grpSpPr>
        <p:sp>
          <p:nvSpPr>
            <p:cNvPr id="230" name="Google Shape;230;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38" name="Google Shape;238;p25"/>
          <p:cNvPicPr preferRelativeResize="0"/>
          <p:nvPr/>
        </p:nvPicPr>
        <p:blipFill rotWithShape="1">
          <a:blip r:embed="rId3">
            <a:alphaModFix/>
          </a:blip>
          <a:srcRect b="9439" l="38930" r="9677" t="56777"/>
          <a:stretch/>
        </p:blipFill>
        <p:spPr>
          <a:xfrm>
            <a:off x="5735853" y="2539669"/>
            <a:ext cx="3355200" cy="1911900"/>
          </a:xfrm>
          <a:prstGeom prst="rect">
            <a:avLst/>
          </a:prstGeom>
          <a:noFill/>
          <a:ln>
            <a:noFill/>
          </a:ln>
        </p:spPr>
      </p:pic>
      <p:sp>
        <p:nvSpPr>
          <p:cNvPr id="239" name="Google Shape;239;p25"/>
          <p:cNvSpPr/>
          <p:nvPr/>
        </p:nvSpPr>
        <p:spPr>
          <a:xfrm flipH="1">
            <a:off x="5788811" y="254071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